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78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0063A-30AD-4BD2-8FD5-DEC1FEBACA76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026B4-9A61-48F6-BC86-B024F38519B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комплексная  психологическая  диагностика  обучающихся  (наблюдение, мониторинг  актуального  психического  состояния,  углубленная  психодиагностика)  (при необходимости);  </a:t>
          </a:r>
          <a:endParaRPr lang="ru-RU" sz="1400" dirty="0"/>
        </a:p>
      </dgm:t>
    </dgm:pt>
    <dgm:pt modelId="{346EF9FC-EBF6-4B27-B95B-8D20801433B5}" type="parTrans" cxnId="{1A4C8811-F1A8-4E2F-9937-F3EF763DD830}">
      <dgm:prSet/>
      <dgm:spPr/>
      <dgm:t>
        <a:bodyPr/>
        <a:lstStyle/>
        <a:p>
          <a:endParaRPr lang="ru-RU"/>
        </a:p>
      </dgm:t>
    </dgm:pt>
    <dgm:pt modelId="{712A7343-5117-41B7-9D3E-BEC816724777}" type="sibTrans" cxnId="{1A4C8811-F1A8-4E2F-9937-F3EF763DD830}">
      <dgm:prSet/>
      <dgm:spPr/>
      <dgm:t>
        <a:bodyPr/>
        <a:lstStyle/>
        <a:p>
          <a:endParaRPr lang="ru-RU"/>
        </a:p>
      </dgm:t>
    </dgm:pt>
    <dgm:pt modelId="{9617E85F-DEA4-424B-8641-251B0FB39F8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 консультирование  участников  образовательных  отношений; </a:t>
          </a:r>
          <a:endParaRPr lang="ru-RU" sz="1400" dirty="0"/>
        </a:p>
      </dgm:t>
    </dgm:pt>
    <dgm:pt modelId="{C6DB06BA-A906-4C82-A6DA-64663549A9B4}" type="parTrans" cxnId="{AB2D7640-1DA0-4897-ACA1-497F832A030E}">
      <dgm:prSet/>
      <dgm:spPr/>
      <dgm:t>
        <a:bodyPr/>
        <a:lstStyle/>
        <a:p>
          <a:endParaRPr lang="ru-RU"/>
        </a:p>
      </dgm:t>
    </dgm:pt>
    <dgm:pt modelId="{26676975-165D-4F9E-85AE-C9891271BBA4}" type="sibTrans" cxnId="{AB2D7640-1DA0-4897-ACA1-497F832A030E}">
      <dgm:prSet/>
      <dgm:spPr/>
      <dgm:t>
        <a:bodyPr/>
        <a:lstStyle/>
        <a:p>
          <a:endParaRPr lang="ru-RU"/>
        </a:p>
      </dgm:t>
    </dgm:pt>
    <dgm:pt modelId="{5D7BAD2F-122B-440A-82A5-2E143AA0DCF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 работа  с  обучающимися,  в  том  числе  работа  по восстановлению и реабилитации</a:t>
          </a:r>
          <a:endParaRPr lang="ru-RU" sz="1400" dirty="0"/>
        </a:p>
      </dgm:t>
    </dgm:pt>
    <dgm:pt modelId="{170D0C42-61A0-4D62-9385-51EE038ACFF4}" type="parTrans" cxnId="{73868412-8E5B-4670-A88A-A695BE9C858C}">
      <dgm:prSet/>
      <dgm:spPr/>
      <dgm:t>
        <a:bodyPr/>
        <a:lstStyle/>
        <a:p>
          <a:endParaRPr lang="ru-RU"/>
        </a:p>
      </dgm:t>
    </dgm:pt>
    <dgm:pt modelId="{6F16B527-F384-444F-AEE8-16A22658BD54}" type="sibTrans" cxnId="{73868412-8E5B-4670-A88A-A695BE9C858C}">
      <dgm:prSet/>
      <dgm:spPr/>
      <dgm:t>
        <a:bodyPr/>
        <a:lstStyle/>
        <a:p>
          <a:endParaRPr lang="ru-RU"/>
        </a:p>
      </dgm:t>
    </dgm:pt>
    <dgm:pt modelId="{0B81B98A-4937-4BAA-ADF7-698AA97D84F0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психопрофилактика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(профессиональная  деятельность,  направленная  на  сохранение  и  укрепление  психологического  здоровья  обучающихся  в  процессе обучения  и  воспитания.</a:t>
          </a:r>
          <a:endParaRPr lang="ru-RU" sz="1400" dirty="0"/>
        </a:p>
      </dgm:t>
    </dgm:pt>
    <dgm:pt modelId="{8606EFBC-F598-459D-B3B5-573366D3BB36}" type="parTrans" cxnId="{5B7CAB70-3F4D-4476-8193-2A26E1240440}">
      <dgm:prSet/>
      <dgm:spPr/>
      <dgm:t>
        <a:bodyPr/>
        <a:lstStyle/>
        <a:p>
          <a:endParaRPr lang="ru-RU"/>
        </a:p>
      </dgm:t>
    </dgm:pt>
    <dgm:pt modelId="{8756AF99-9D07-45CF-B6D8-9733FF6CFD39}" type="sibTrans" cxnId="{5B7CAB70-3F4D-4476-8193-2A26E1240440}">
      <dgm:prSet/>
      <dgm:spPr/>
      <dgm:t>
        <a:bodyPr/>
        <a:lstStyle/>
        <a:p>
          <a:endParaRPr lang="ru-RU"/>
        </a:p>
      </dgm:t>
    </dgm:pt>
    <dgm:pt modelId="{B1AE8B7E-B086-41B2-B1CC-9E02B041BB3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 психологическая  экспертиза  (оценка)  комфортности  и  безопасности  образовательной среды (консультирование педагогов образовательных организаций  при выборе образовательных технологий с учетом индивидуально-психологических особенностей  и  образовательных  потребностей  обучающихся; </a:t>
          </a:r>
          <a:endParaRPr lang="ru-RU" sz="1400" dirty="0"/>
        </a:p>
      </dgm:t>
    </dgm:pt>
    <dgm:pt modelId="{BE551E54-8B8D-495E-9E3F-A01FD6D74C77}" type="parTrans" cxnId="{0077C310-A095-4BE1-AFA8-2B0F4A7D82C4}">
      <dgm:prSet/>
      <dgm:spPr/>
      <dgm:t>
        <a:bodyPr/>
        <a:lstStyle/>
        <a:p>
          <a:endParaRPr lang="ru-RU"/>
        </a:p>
      </dgm:t>
    </dgm:pt>
    <dgm:pt modelId="{C0F92349-36F9-4AE3-BD48-886708063C6D}" type="sibTrans" cxnId="{0077C310-A095-4BE1-AFA8-2B0F4A7D82C4}">
      <dgm:prSet/>
      <dgm:spPr/>
      <dgm:t>
        <a:bodyPr/>
        <a:lstStyle/>
        <a:p>
          <a:endParaRPr lang="ru-RU"/>
        </a:p>
      </dgm:t>
    </dgm:pt>
    <dgm:pt modelId="{B53633F8-F149-4CFE-B3AB-896C917370B4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 просвещение  (повышение  психологической  компетентности  родителей  (законных  представителей)  обучающихся,  других  участников  образовательных  отношений  и  педагогического  состава  в  вопросах обучения и воспитания детей, переживших травматическое событие);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6CC5C-DED7-4D12-A0C0-36479F3B17AC}" type="parTrans" cxnId="{E1A11A1E-3180-4B44-8399-66CB28B32236}">
      <dgm:prSet/>
      <dgm:spPr/>
      <dgm:t>
        <a:bodyPr/>
        <a:lstStyle/>
        <a:p>
          <a:endParaRPr lang="ru-RU"/>
        </a:p>
      </dgm:t>
    </dgm:pt>
    <dgm:pt modelId="{240323E9-BD21-41D8-9FF7-27DB9CC339E1}" type="sibTrans" cxnId="{E1A11A1E-3180-4B44-8399-66CB28B32236}">
      <dgm:prSet/>
      <dgm:spPr/>
      <dgm:t>
        <a:bodyPr/>
        <a:lstStyle/>
        <a:p>
          <a:endParaRPr lang="ru-RU"/>
        </a:p>
      </dgm:t>
    </dgm:pt>
    <dgm:pt modelId="{35750D58-475F-47FB-A7B4-842575FCF1D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 и  методическое  сопровождение  процесса освоения  основных  и  дополнительных  образовательных  программ  обучающимися целевой  группы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2A2C2-15D9-456F-BC25-AFB50F82AE85}" type="parTrans" cxnId="{FD118DD9-213E-42D6-9A6F-6E83E0E8D56C}">
      <dgm:prSet/>
      <dgm:spPr/>
      <dgm:t>
        <a:bodyPr/>
        <a:lstStyle/>
        <a:p>
          <a:endParaRPr lang="ru-RU"/>
        </a:p>
      </dgm:t>
    </dgm:pt>
    <dgm:pt modelId="{2165DB9B-B6F4-444E-B356-637E90E445B9}" type="sibTrans" cxnId="{FD118DD9-213E-42D6-9A6F-6E83E0E8D56C}">
      <dgm:prSet/>
      <dgm:spPr/>
      <dgm:t>
        <a:bodyPr/>
        <a:lstStyle/>
        <a:p>
          <a:endParaRPr lang="ru-RU"/>
        </a:p>
      </dgm:t>
    </dgm:pt>
    <dgm:pt modelId="{CFB8126D-2908-443C-B7D4-41296D81F24A}" type="pres">
      <dgm:prSet presAssocID="{1E10063A-30AD-4BD2-8FD5-DEC1FEBACA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44BF5-9EBF-434B-8E52-F50140233904}" type="pres">
      <dgm:prSet presAssocID="{C9C026B4-9A61-48F6-BC86-B024F38519BA}" presName="node" presStyleLbl="node1" presStyleIdx="0" presStyleCnt="7" custScaleX="160486" custScaleY="118224" custLinFactY="42895" custLinFactNeighborX="-578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C3E48-3BF8-460C-87CA-0868FB7E7B58}" type="pres">
      <dgm:prSet presAssocID="{712A7343-5117-41B7-9D3E-BEC816724777}" presName="sibTrans" presStyleCnt="0"/>
      <dgm:spPr/>
    </dgm:pt>
    <dgm:pt modelId="{481E3496-E66A-4F8E-AAEC-C5F165760945}" type="pres">
      <dgm:prSet presAssocID="{9617E85F-DEA4-424B-8641-251B0FB39F85}" presName="node" presStyleLbl="node1" presStyleIdx="1" presStyleCnt="7" custScaleX="178642" custScaleY="79195" custLinFactNeighborX="-5365" custLinFactNeighborY="78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5BB3C-1781-4BAF-8563-9EAE939EFD3E}" type="pres">
      <dgm:prSet presAssocID="{26676975-165D-4F9E-85AE-C9891271BBA4}" presName="sibTrans" presStyleCnt="0"/>
      <dgm:spPr/>
    </dgm:pt>
    <dgm:pt modelId="{967AFC1E-69FB-4E24-B0BB-838EB0C7E676}" type="pres">
      <dgm:prSet presAssocID="{5D7BAD2F-122B-440A-82A5-2E143AA0DCFF}" presName="node" presStyleLbl="node1" presStyleIdx="2" presStyleCnt="7" custScaleX="142108" custScaleY="109762" custLinFactY="100000" custLinFactNeighborX="-19" custLinFactNeighborY="175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A249-26EE-408F-BC48-4569F5B9688A}" type="pres">
      <dgm:prSet presAssocID="{6F16B527-F384-444F-AEE8-16A22658BD54}" presName="sibTrans" presStyleCnt="0"/>
      <dgm:spPr/>
    </dgm:pt>
    <dgm:pt modelId="{12A3930C-0A90-45B3-88C5-357E74C1A4A5}" type="pres">
      <dgm:prSet presAssocID="{0B81B98A-4937-4BAA-ADF7-698AA97D84F0}" presName="node" presStyleLbl="node1" presStyleIdx="3" presStyleCnt="7" custScaleX="182431" custScaleY="84455" custLinFactY="97168" custLinFactNeighborX="974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E3CD1-AB9C-41BB-B616-8A3A34D0A13D}" type="pres">
      <dgm:prSet presAssocID="{8756AF99-9D07-45CF-B6D8-9733FF6CFD39}" presName="sibTrans" presStyleCnt="0"/>
      <dgm:spPr/>
    </dgm:pt>
    <dgm:pt modelId="{8E6E0F00-3918-4100-85D2-BBF404302795}" type="pres">
      <dgm:prSet presAssocID="{B53633F8-F149-4CFE-B3AB-896C917370B4}" presName="node" presStyleLbl="node1" presStyleIdx="4" presStyleCnt="7" custScaleX="174442" custScaleY="176146" custLinFactNeighborX="-91110" custLinFactNeighborY="56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ED1CB-131D-4012-B8D7-37EFACE9372F}" type="pres">
      <dgm:prSet presAssocID="{240323E9-BD21-41D8-9FF7-27DB9CC339E1}" presName="sibTrans" presStyleCnt="0"/>
      <dgm:spPr/>
    </dgm:pt>
    <dgm:pt modelId="{CA5AC254-B6FE-42B9-ADC4-6162C982206C}" type="pres">
      <dgm:prSet presAssocID="{B1AE8B7E-B086-41B2-B1CC-9E02B041BB37}" presName="node" presStyleLbl="node1" presStyleIdx="5" presStyleCnt="7" custScaleX="156570" custScaleY="138086" custLinFactNeighborX="-99478" custLinFactNeighborY="-38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FCEDC-8FCB-4CB7-9A00-2D0F8B347F61}" type="pres">
      <dgm:prSet presAssocID="{C0F92349-36F9-4AE3-BD48-886708063C6D}" presName="sibTrans" presStyleCnt="0"/>
      <dgm:spPr/>
    </dgm:pt>
    <dgm:pt modelId="{7A1D9B5C-08E0-4353-B5BE-8BCC7CD8545E}" type="pres">
      <dgm:prSet presAssocID="{35750D58-475F-47FB-A7B4-842575FCF1DF}" presName="node" presStyleLbl="node1" presStyleIdx="6" presStyleCnt="7" custScaleX="145834" custScaleY="133655" custLinFactY="-100000" custLinFactNeighborX="98955" custLinFactNeighborY="-120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4C8811-F1A8-4E2F-9937-F3EF763DD830}" srcId="{1E10063A-30AD-4BD2-8FD5-DEC1FEBACA76}" destId="{C9C026B4-9A61-48F6-BC86-B024F38519BA}" srcOrd="0" destOrd="0" parTransId="{346EF9FC-EBF6-4B27-B95B-8D20801433B5}" sibTransId="{712A7343-5117-41B7-9D3E-BEC816724777}"/>
    <dgm:cxn modelId="{0077C310-A095-4BE1-AFA8-2B0F4A7D82C4}" srcId="{1E10063A-30AD-4BD2-8FD5-DEC1FEBACA76}" destId="{B1AE8B7E-B086-41B2-B1CC-9E02B041BB37}" srcOrd="5" destOrd="0" parTransId="{BE551E54-8B8D-495E-9E3F-A01FD6D74C77}" sibTransId="{C0F92349-36F9-4AE3-BD48-886708063C6D}"/>
    <dgm:cxn modelId="{51D5AC07-9692-4316-8C16-1280C42768C4}" type="presOf" srcId="{B53633F8-F149-4CFE-B3AB-896C917370B4}" destId="{8E6E0F00-3918-4100-85D2-BBF404302795}" srcOrd="0" destOrd="0" presId="urn:microsoft.com/office/officeart/2005/8/layout/default#2"/>
    <dgm:cxn modelId="{73868412-8E5B-4670-A88A-A695BE9C858C}" srcId="{1E10063A-30AD-4BD2-8FD5-DEC1FEBACA76}" destId="{5D7BAD2F-122B-440A-82A5-2E143AA0DCFF}" srcOrd="2" destOrd="0" parTransId="{170D0C42-61A0-4D62-9385-51EE038ACFF4}" sibTransId="{6F16B527-F384-444F-AEE8-16A22658BD54}"/>
    <dgm:cxn modelId="{5B7CAB70-3F4D-4476-8193-2A26E1240440}" srcId="{1E10063A-30AD-4BD2-8FD5-DEC1FEBACA76}" destId="{0B81B98A-4937-4BAA-ADF7-698AA97D84F0}" srcOrd="3" destOrd="0" parTransId="{8606EFBC-F598-459D-B3B5-573366D3BB36}" sibTransId="{8756AF99-9D07-45CF-B6D8-9733FF6CFD39}"/>
    <dgm:cxn modelId="{A8898C6B-3E8E-4DDC-999B-3A4387A83BE0}" type="presOf" srcId="{35750D58-475F-47FB-A7B4-842575FCF1DF}" destId="{7A1D9B5C-08E0-4353-B5BE-8BCC7CD8545E}" srcOrd="0" destOrd="0" presId="urn:microsoft.com/office/officeart/2005/8/layout/default#2"/>
    <dgm:cxn modelId="{E1A11A1E-3180-4B44-8399-66CB28B32236}" srcId="{1E10063A-30AD-4BD2-8FD5-DEC1FEBACA76}" destId="{B53633F8-F149-4CFE-B3AB-896C917370B4}" srcOrd="4" destOrd="0" parTransId="{49F6CC5C-DED7-4D12-A0C0-36479F3B17AC}" sibTransId="{240323E9-BD21-41D8-9FF7-27DB9CC339E1}"/>
    <dgm:cxn modelId="{CE3BE6FE-D9B8-439D-835B-9DFB342FDBFF}" type="presOf" srcId="{1E10063A-30AD-4BD2-8FD5-DEC1FEBACA76}" destId="{CFB8126D-2908-443C-B7D4-41296D81F24A}" srcOrd="0" destOrd="0" presId="urn:microsoft.com/office/officeart/2005/8/layout/default#2"/>
    <dgm:cxn modelId="{9A8EEEAC-0A46-48A9-B159-21C3246DB035}" type="presOf" srcId="{9617E85F-DEA4-424B-8641-251B0FB39F85}" destId="{481E3496-E66A-4F8E-AAEC-C5F165760945}" srcOrd="0" destOrd="0" presId="urn:microsoft.com/office/officeart/2005/8/layout/default#2"/>
    <dgm:cxn modelId="{910E80C6-A4F0-4615-A320-FE6C746AB08B}" type="presOf" srcId="{0B81B98A-4937-4BAA-ADF7-698AA97D84F0}" destId="{12A3930C-0A90-45B3-88C5-357E74C1A4A5}" srcOrd="0" destOrd="0" presId="urn:microsoft.com/office/officeart/2005/8/layout/default#2"/>
    <dgm:cxn modelId="{AB2D7640-1DA0-4897-ACA1-497F832A030E}" srcId="{1E10063A-30AD-4BD2-8FD5-DEC1FEBACA76}" destId="{9617E85F-DEA4-424B-8641-251B0FB39F85}" srcOrd="1" destOrd="0" parTransId="{C6DB06BA-A906-4C82-A6DA-64663549A9B4}" sibTransId="{26676975-165D-4F9E-85AE-C9891271BBA4}"/>
    <dgm:cxn modelId="{B3F23FDC-28E8-43BE-8CD0-FDF772941E32}" type="presOf" srcId="{5D7BAD2F-122B-440A-82A5-2E143AA0DCFF}" destId="{967AFC1E-69FB-4E24-B0BB-838EB0C7E676}" srcOrd="0" destOrd="0" presId="urn:microsoft.com/office/officeart/2005/8/layout/default#2"/>
    <dgm:cxn modelId="{4164FB37-834F-4D38-B470-B11AB49A439A}" type="presOf" srcId="{C9C026B4-9A61-48F6-BC86-B024F38519BA}" destId="{0B744BF5-9EBF-434B-8E52-F50140233904}" srcOrd="0" destOrd="0" presId="urn:microsoft.com/office/officeart/2005/8/layout/default#2"/>
    <dgm:cxn modelId="{FD118DD9-213E-42D6-9A6F-6E83E0E8D56C}" srcId="{1E10063A-30AD-4BD2-8FD5-DEC1FEBACA76}" destId="{35750D58-475F-47FB-A7B4-842575FCF1DF}" srcOrd="6" destOrd="0" parTransId="{31A2A2C2-15D9-456F-BC25-AFB50F82AE85}" sibTransId="{2165DB9B-B6F4-444E-B356-637E90E445B9}"/>
    <dgm:cxn modelId="{49A21370-4C96-4C2B-9359-80FF0C9F4CEB}" type="presOf" srcId="{B1AE8B7E-B086-41B2-B1CC-9E02B041BB37}" destId="{CA5AC254-B6FE-42B9-ADC4-6162C982206C}" srcOrd="0" destOrd="0" presId="urn:microsoft.com/office/officeart/2005/8/layout/default#2"/>
    <dgm:cxn modelId="{5E971609-56FF-4BF0-A4BB-AF20C4D1E260}" type="presParOf" srcId="{CFB8126D-2908-443C-B7D4-41296D81F24A}" destId="{0B744BF5-9EBF-434B-8E52-F50140233904}" srcOrd="0" destOrd="0" presId="urn:microsoft.com/office/officeart/2005/8/layout/default#2"/>
    <dgm:cxn modelId="{601347BB-F484-4E7D-AC18-AD67A1484FE7}" type="presParOf" srcId="{CFB8126D-2908-443C-B7D4-41296D81F24A}" destId="{EE6C3E48-3BF8-460C-87CA-0868FB7E7B58}" srcOrd="1" destOrd="0" presId="urn:microsoft.com/office/officeart/2005/8/layout/default#2"/>
    <dgm:cxn modelId="{C0C85E5E-B5C4-4B49-847D-00DE2AD13E32}" type="presParOf" srcId="{CFB8126D-2908-443C-B7D4-41296D81F24A}" destId="{481E3496-E66A-4F8E-AAEC-C5F165760945}" srcOrd="2" destOrd="0" presId="urn:microsoft.com/office/officeart/2005/8/layout/default#2"/>
    <dgm:cxn modelId="{9E2824D1-4B61-41AC-9928-A7AB78053666}" type="presParOf" srcId="{CFB8126D-2908-443C-B7D4-41296D81F24A}" destId="{0EA5BB3C-1781-4BAF-8563-9EAE939EFD3E}" srcOrd="3" destOrd="0" presId="urn:microsoft.com/office/officeart/2005/8/layout/default#2"/>
    <dgm:cxn modelId="{1E1F06EA-7DD1-43A3-90C5-BC0B836DF77F}" type="presParOf" srcId="{CFB8126D-2908-443C-B7D4-41296D81F24A}" destId="{967AFC1E-69FB-4E24-B0BB-838EB0C7E676}" srcOrd="4" destOrd="0" presId="urn:microsoft.com/office/officeart/2005/8/layout/default#2"/>
    <dgm:cxn modelId="{70B80FBC-10DC-44C7-BF30-BDC4BADC0E28}" type="presParOf" srcId="{CFB8126D-2908-443C-B7D4-41296D81F24A}" destId="{93F3A249-26EE-408F-BC48-4569F5B9688A}" srcOrd="5" destOrd="0" presId="urn:microsoft.com/office/officeart/2005/8/layout/default#2"/>
    <dgm:cxn modelId="{A615FC7F-137C-4BA5-8EB7-6F64718F0DFB}" type="presParOf" srcId="{CFB8126D-2908-443C-B7D4-41296D81F24A}" destId="{12A3930C-0A90-45B3-88C5-357E74C1A4A5}" srcOrd="6" destOrd="0" presId="urn:microsoft.com/office/officeart/2005/8/layout/default#2"/>
    <dgm:cxn modelId="{01AAE36E-961E-4B5F-A126-7D6036244F71}" type="presParOf" srcId="{CFB8126D-2908-443C-B7D4-41296D81F24A}" destId="{CDEE3CD1-AB9C-41BB-B616-8A3A34D0A13D}" srcOrd="7" destOrd="0" presId="urn:microsoft.com/office/officeart/2005/8/layout/default#2"/>
    <dgm:cxn modelId="{998F6FA7-DF87-4D6A-861F-AE7D2DF5155E}" type="presParOf" srcId="{CFB8126D-2908-443C-B7D4-41296D81F24A}" destId="{8E6E0F00-3918-4100-85D2-BBF404302795}" srcOrd="8" destOrd="0" presId="urn:microsoft.com/office/officeart/2005/8/layout/default#2"/>
    <dgm:cxn modelId="{22123191-A114-4529-804F-07BA05D0A667}" type="presParOf" srcId="{CFB8126D-2908-443C-B7D4-41296D81F24A}" destId="{B85ED1CB-131D-4012-B8D7-37EFACE9372F}" srcOrd="9" destOrd="0" presId="urn:microsoft.com/office/officeart/2005/8/layout/default#2"/>
    <dgm:cxn modelId="{AD67548E-CF17-4367-9047-D4B1F6960362}" type="presParOf" srcId="{CFB8126D-2908-443C-B7D4-41296D81F24A}" destId="{CA5AC254-B6FE-42B9-ADC4-6162C982206C}" srcOrd="10" destOrd="0" presId="urn:microsoft.com/office/officeart/2005/8/layout/default#2"/>
    <dgm:cxn modelId="{FD4049AF-2EE6-4A9B-A1D0-F896B5B291DA}" type="presParOf" srcId="{CFB8126D-2908-443C-B7D4-41296D81F24A}" destId="{2B2FCEDC-8FCB-4CB7-9A00-2D0F8B347F61}" srcOrd="11" destOrd="0" presId="urn:microsoft.com/office/officeart/2005/8/layout/default#2"/>
    <dgm:cxn modelId="{C6DCAAE1-8F28-4077-94DF-433A2D71AC56}" type="presParOf" srcId="{CFB8126D-2908-443C-B7D4-41296D81F24A}" destId="{7A1D9B5C-08E0-4353-B5BE-8BCC7CD8545E}" srcOrd="12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44BF5-9EBF-434B-8E52-F50140233904}">
      <dsp:nvSpPr>
        <dsp:cNvPr id="0" name=""/>
        <dsp:cNvSpPr/>
      </dsp:nvSpPr>
      <dsp:spPr>
        <a:xfrm>
          <a:off x="0" y="1531444"/>
          <a:ext cx="3675439" cy="1624534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комплексная  психологическая  диагностика  обучающихся  (наблюдение, мониторинг  актуального  психического  состояния,  углубленная  психодиагностика)  (при необходимости);  </a:t>
          </a:r>
          <a:endParaRPr lang="ru-RU" sz="1400" kern="1200" dirty="0"/>
        </a:p>
      </dsp:txBody>
      <dsp:txXfrm>
        <a:off x="0" y="1531444"/>
        <a:ext cx="3675439" cy="1624534"/>
      </dsp:txXfrm>
    </dsp:sp>
    <dsp:sp modelId="{481E3496-E66A-4F8E-AAEC-C5F165760945}">
      <dsp:nvSpPr>
        <dsp:cNvPr id="0" name=""/>
        <dsp:cNvSpPr/>
      </dsp:nvSpPr>
      <dsp:spPr>
        <a:xfrm>
          <a:off x="3930782" y="3877081"/>
          <a:ext cx="4091247" cy="108823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 консультирование  участников  образовательных  отношений; </a:t>
          </a:r>
          <a:endParaRPr lang="ru-RU" sz="1400" kern="1200" dirty="0"/>
        </a:p>
      </dsp:txBody>
      <dsp:txXfrm>
        <a:off x="3930782" y="3877081"/>
        <a:ext cx="4091247" cy="1088231"/>
      </dsp:txXfrm>
    </dsp:sp>
    <dsp:sp modelId="{967AFC1E-69FB-4E24-B0BB-838EB0C7E676}">
      <dsp:nvSpPr>
        <dsp:cNvPr id="0" name=""/>
        <dsp:cNvSpPr/>
      </dsp:nvSpPr>
      <dsp:spPr>
        <a:xfrm>
          <a:off x="8456603" y="3823057"/>
          <a:ext cx="3254547" cy="1508257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 работа  с  обучающимися,  в  том  числе  работа  по восстановлению и реабилитации</a:t>
          </a:r>
          <a:endParaRPr lang="ru-RU" sz="1400" kern="1200" dirty="0"/>
        </a:p>
      </dsp:txBody>
      <dsp:txXfrm>
        <a:off x="8456603" y="3823057"/>
        <a:ext cx="3254547" cy="1508257"/>
      </dsp:txXfrm>
    </dsp:sp>
    <dsp:sp modelId="{12A3930C-0A90-45B3-88C5-357E74C1A4A5}">
      <dsp:nvSpPr>
        <dsp:cNvPr id="0" name=""/>
        <dsp:cNvSpPr/>
      </dsp:nvSpPr>
      <dsp:spPr>
        <a:xfrm>
          <a:off x="3887394" y="5192998"/>
          <a:ext cx="4178022" cy="1160509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психопрофилактика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(профессиональная  деятельность,  направленная  на  сохранение  и  укрепление  психологического  здоровья  обучающихся  в  процессе обучения  и  воспитания.</a:t>
          </a:r>
          <a:endParaRPr lang="ru-RU" sz="1400" kern="1200" dirty="0"/>
        </a:p>
      </dsp:txBody>
      <dsp:txXfrm>
        <a:off x="3887394" y="5192998"/>
        <a:ext cx="4178022" cy="1160509"/>
      </dsp:txXfrm>
    </dsp:sp>
    <dsp:sp modelId="{8E6E0F00-3918-4100-85D2-BBF404302795}">
      <dsp:nvSpPr>
        <dsp:cNvPr id="0" name=""/>
        <dsp:cNvSpPr/>
      </dsp:nvSpPr>
      <dsp:spPr>
        <a:xfrm>
          <a:off x="3974971" y="1299942"/>
          <a:ext cx="3995059" cy="2420450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 просвещение  (повышение  психологической  компетентности  родителей  (законных  представителей)  обучающихся,  других  участников  образовательных  отношений  и  педагогического  состава  в  вопросах обучения и воспитания детей, переживших травматическое событие);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4971" y="1299942"/>
        <a:ext cx="3995059" cy="2420450"/>
      </dsp:txXfrm>
    </dsp:sp>
    <dsp:sp modelId="{CA5AC254-B6FE-42B9-ADC4-6162C982206C}">
      <dsp:nvSpPr>
        <dsp:cNvPr id="0" name=""/>
        <dsp:cNvSpPr/>
      </dsp:nvSpPr>
      <dsp:spPr>
        <a:xfrm>
          <a:off x="0" y="3440288"/>
          <a:ext cx="3585755" cy="189746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 психологическая  экспертиза  (оценка)  комфортности  и  безопасности  образовательной среды (консультирование педагогов образовательных организаций  при выборе образовательных технологий с учетом индивидуально-психологических особенностей  и  образовательных  потребностей  обучающихся; </a:t>
          </a:r>
          <a:endParaRPr lang="ru-RU" sz="1400" kern="1200" dirty="0"/>
        </a:p>
      </dsp:txBody>
      <dsp:txXfrm>
        <a:off x="0" y="3440288"/>
        <a:ext cx="3585755" cy="1897461"/>
      </dsp:txXfrm>
    </dsp:sp>
    <dsp:sp modelId="{7A1D9B5C-08E0-4353-B5BE-8BCC7CD8545E}">
      <dsp:nvSpPr>
        <dsp:cNvPr id="0" name=""/>
        <dsp:cNvSpPr/>
      </dsp:nvSpPr>
      <dsp:spPr>
        <a:xfrm>
          <a:off x="8359283" y="1504894"/>
          <a:ext cx="3339880" cy="1836574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 и  методическое  сопровождение  процесса освоения  основных  и  дополнительных  образовательных  программ  обучающимися целевой  группы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9283" y="1504894"/>
        <a:ext cx="3339880" cy="1836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80E391-4E5E-4317-BF2D-D36C90F0CC6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0675BE-A7DF-4979-8803-ED964981C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171" y="2666808"/>
            <a:ext cx="11417201" cy="2598449"/>
          </a:xfrm>
        </p:spPr>
        <p:txBody>
          <a:bodyPr>
            <a:noAutofit/>
          </a:bodyPr>
          <a:lstStyle/>
          <a:p>
            <a:pPr marL="18288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/>
              <a:t>АЛГОРИТМ  </a:t>
            </a:r>
            <a:br>
              <a:rPr lang="ru-RU" sz="2000" b="1" dirty="0"/>
            </a:br>
            <a:r>
              <a:rPr lang="ru-RU" sz="2000" b="1" dirty="0"/>
              <a:t>сопровождения </a:t>
            </a:r>
            <a:r>
              <a:rPr lang="ru-RU" sz="2000" b="1" dirty="0" smtClean="0"/>
              <a:t>в общеобразовательных учреждениях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детей </a:t>
            </a:r>
            <a:r>
              <a:rPr lang="ru-RU" sz="2000" b="1" dirty="0"/>
              <a:t>ветеранов (участников) специальной </a:t>
            </a:r>
            <a:br>
              <a:rPr lang="ru-RU" sz="2000" b="1" dirty="0"/>
            </a:br>
            <a:r>
              <a:rPr lang="ru-RU" sz="2000" b="1" dirty="0"/>
              <a:t>военной </a:t>
            </a:r>
            <a:r>
              <a:rPr lang="ru-RU" sz="2000" b="1" dirty="0" smtClean="0"/>
              <a:t>операции, </a:t>
            </a:r>
            <a:r>
              <a:rPr lang="ru-RU" sz="2000" b="1" dirty="0"/>
              <a:t>в целях </a:t>
            </a:r>
            <a:br>
              <a:rPr lang="ru-RU" sz="2000" b="1" dirty="0"/>
            </a:br>
            <a:r>
              <a:rPr lang="ru-RU" sz="2000" b="1" dirty="0"/>
              <a:t>оказания таким детям необходимой помощи, в том числе психологической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2757" y="506627"/>
            <a:ext cx="569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Муниципальное  бюджетное общеобразовательное учреждение</a:t>
            </a:r>
          </a:p>
          <a:p>
            <a:pPr algn="ctr"/>
            <a:r>
              <a:rPr lang="ru-RU" sz="1400" i="1" dirty="0" smtClean="0"/>
              <a:t>«Средняя общеобразовательная школа № 23»</a:t>
            </a:r>
            <a:endParaRPr lang="ru-RU" sz="1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589689" cy="15896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016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1258"/>
            <a:ext cx="10018713" cy="21771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Содержание  коррекционно-развивающей  работы  с  обучающимися  целевой группы, в том числе работа по восстановлению и реабилитации, предполагает: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6745" y="2301766"/>
            <a:ext cx="10925893" cy="440927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разработка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 проведения  коррекционно-развивающих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направленных  на  развитие  интеллектуальной,  эмоционально-волевой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познавательных  процессов,  снятие  тревожности,  решение  проблем  в сфере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преодоление проблем в поведении; </a:t>
            </a:r>
          </a:p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 и  совместное  осуществление  педагогами,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учителями-дефектологами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учителями-логопедами,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 педагогами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 выявленных  в  психическом  развитии  детей  ветеранов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участников) СВО недостатков, нарушений социализации и адаптации; </a:t>
            </a:r>
          </a:p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формирование  и  реализацию  планов  по  созданию  образовательной  среды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особыми образовательными потребностями; </a:t>
            </a:r>
          </a:p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проектирование  в  сотрудничестве  с  педагогами  индивидуальных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 для обучающихся.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РАБОТА ПРОВОДИТСЯ С СОГЛАСИЯ РОДИТЕЛЕЙ!!!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599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034" y="0"/>
            <a:ext cx="10018713" cy="1752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Организация и проведение мероприятий, направленных  </a:t>
            </a:r>
            <a:br>
              <a:rPr lang="ru-RU" sz="2400" dirty="0"/>
            </a:br>
            <a:r>
              <a:rPr lang="ru-RU" sz="2400" dirty="0"/>
              <a:t>на формирование в образовательной организации необходимого </a:t>
            </a:r>
            <a:br>
              <a:rPr lang="ru-RU" sz="2400" dirty="0"/>
            </a:br>
            <a:r>
              <a:rPr lang="ru-RU" sz="2400" dirty="0"/>
              <a:t>психологического климата для сохранения и (или) восстановления </a:t>
            </a:r>
            <a:br>
              <a:rPr lang="ru-RU" sz="2400" dirty="0"/>
            </a:br>
            <a:r>
              <a:rPr lang="ru-RU" sz="2400" dirty="0"/>
              <a:t>психологического здоровья детей ветеранов (участников) СВО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5235" y="2443655"/>
            <a:ext cx="11587279" cy="41204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Педагогический  коллектив  образовательной  организации  должен  быть </a:t>
            </a:r>
            <a:r>
              <a:rPr lang="ru-RU" b="1" dirty="0" smtClean="0"/>
              <a:t>готов </a:t>
            </a:r>
            <a:r>
              <a:rPr lang="ru-RU" b="1" dirty="0"/>
              <a:t>к тому, чтобы помочь обучающимся справиться с эмоциональными реакциями </a:t>
            </a:r>
            <a:r>
              <a:rPr lang="ru-RU" b="1" dirty="0" smtClean="0"/>
              <a:t>и  </a:t>
            </a:r>
            <a:r>
              <a:rPr lang="ru-RU" b="1" dirty="0"/>
              <a:t>ответить  на  их  вопросы.  Важно  при  этом  проявлять  уважение  ко  всем  точкам </a:t>
            </a:r>
            <a:r>
              <a:rPr lang="ru-RU" b="1" dirty="0" smtClean="0"/>
              <a:t>зрения</a:t>
            </a:r>
            <a:r>
              <a:rPr lang="ru-RU" b="1" dirty="0"/>
              <a:t>, предоставить обучающимся право высказываться и быть выслушанным. </a:t>
            </a:r>
          </a:p>
          <a:p>
            <a:pPr marL="0" indent="0">
              <a:buNone/>
            </a:pPr>
            <a:r>
              <a:rPr lang="ru-RU" b="1" dirty="0" smtClean="0"/>
              <a:t>В  </a:t>
            </a:r>
            <a:r>
              <a:rPr lang="ru-RU" b="1" dirty="0"/>
              <a:t>работе  со  всеми  детьми  ветеранов  (участников)  СВО  важно  соблюдать </a:t>
            </a:r>
            <a:r>
              <a:rPr lang="ru-RU" b="1" dirty="0" smtClean="0"/>
              <a:t> следующие </a:t>
            </a:r>
            <a:r>
              <a:rPr lang="ru-RU" b="1" dirty="0"/>
              <a:t>рекомендации для педагога: </a:t>
            </a:r>
          </a:p>
          <a:p>
            <a:pPr algn="just">
              <a:buNone/>
            </a:pPr>
            <a:r>
              <a:rPr lang="ru-RU" dirty="0"/>
              <a:t>–  уважайте потребность в уединении, если обучающийся не хочет общаться; </a:t>
            </a:r>
            <a:r>
              <a:rPr lang="ru-RU" dirty="0" smtClean="0"/>
              <a:t>когда  обучающийся </a:t>
            </a:r>
            <a:r>
              <a:rPr lang="ru-RU" dirty="0"/>
              <a:t>не может совладать со своими эмоциями, помогите ему выразить свои </a:t>
            </a:r>
            <a:r>
              <a:rPr lang="ru-RU" dirty="0" smtClean="0"/>
              <a:t>чувства</a:t>
            </a:r>
            <a:r>
              <a:rPr lang="ru-RU" dirty="0"/>
              <a:t>, разобраться в них; в случае потери контроля над поведением введите ясные </a:t>
            </a:r>
            <a:r>
              <a:rPr lang="ru-RU" dirty="0" smtClean="0"/>
              <a:t>и </a:t>
            </a:r>
            <a:r>
              <a:rPr lang="ru-RU" dirty="0"/>
              <a:t>четкие ограничения, вместе с тем дайте возможность, как несовершеннолетнему, </a:t>
            </a:r>
            <a:r>
              <a:rPr lang="ru-RU" dirty="0" smtClean="0"/>
              <a:t>так  </a:t>
            </a:r>
            <a:r>
              <a:rPr lang="ru-RU" dirty="0"/>
              <a:t>и  совершеннолетнему  лицу,  овладеть  позитивными  формами  разрешения </a:t>
            </a:r>
            <a:r>
              <a:rPr lang="ru-RU" dirty="0" smtClean="0"/>
              <a:t>ситуации</a:t>
            </a:r>
            <a:r>
              <a:rPr lang="ru-RU" dirty="0"/>
              <a:t>. </a:t>
            </a:r>
          </a:p>
          <a:p>
            <a:pPr algn="just">
              <a:buNone/>
            </a:pPr>
            <a:r>
              <a:rPr lang="ru-RU" dirty="0"/>
              <a:t>–  создавайте  как  можно  более  безопасную  атмосферу,  в  которой </a:t>
            </a:r>
            <a:r>
              <a:rPr lang="ru-RU" dirty="0" smtClean="0"/>
              <a:t> обучающиеся </a:t>
            </a:r>
            <a:r>
              <a:rPr lang="ru-RU" dirty="0"/>
              <a:t>знают, что все чувства имеют право на существование и нормальны  </a:t>
            </a:r>
            <a:r>
              <a:rPr lang="ru-RU" dirty="0" smtClean="0"/>
              <a:t>в  </a:t>
            </a:r>
            <a:r>
              <a:rPr lang="ru-RU" dirty="0"/>
              <a:t>столь  тяжелой  ситуации,  в  том  числе  и  вина,  боль,  которую  они  чувствуют; </a:t>
            </a:r>
            <a:r>
              <a:rPr lang="ru-RU" dirty="0" smtClean="0"/>
              <a:t>возможно  </a:t>
            </a:r>
            <a:r>
              <a:rPr lang="ru-RU" dirty="0"/>
              <a:t>прояснение  ложных  трактовок,  которые  могут  вести  к  неадекватному </a:t>
            </a:r>
            <a:r>
              <a:rPr lang="ru-RU" dirty="0" smtClean="0"/>
              <a:t>восприятию  </a:t>
            </a:r>
            <a:r>
              <a:rPr lang="ru-RU" dirty="0"/>
              <a:t>события,  где  пересмотр  приоритетов,  переоценка  ценностей  (чему </a:t>
            </a:r>
            <a:r>
              <a:rPr lang="ru-RU" dirty="0" smtClean="0"/>
              <a:t>можно </a:t>
            </a:r>
            <a:r>
              <a:rPr lang="ru-RU" dirty="0"/>
              <a:t>научиться в этой ситуации, что действительно важно в жизни) могут помочь </a:t>
            </a:r>
            <a:r>
              <a:rPr lang="ru-RU" dirty="0" smtClean="0"/>
              <a:t>справиться  </a:t>
            </a:r>
            <a:r>
              <a:rPr lang="ru-RU" dirty="0"/>
              <a:t>с  переживаниями,  переключиться  на  продуктивную  деятельность  </a:t>
            </a:r>
            <a:r>
              <a:rPr lang="ru-RU" dirty="0" smtClean="0"/>
              <a:t>на </a:t>
            </a:r>
            <a:r>
              <a:rPr lang="ru-RU" dirty="0"/>
              <a:t>примере взрослого.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05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63287"/>
            <a:ext cx="10549846" cy="1028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Оказание экстренной психологической помощи, </a:t>
            </a:r>
            <a:r>
              <a:rPr lang="ru-RU" sz="2400" dirty="0" smtClean="0"/>
              <a:t>психологической </a:t>
            </a:r>
            <a:r>
              <a:rPr lang="ru-RU" sz="2400" dirty="0"/>
              <a:t>коррекции </a:t>
            </a:r>
            <a:br>
              <a:rPr lang="ru-RU" sz="2400" dirty="0"/>
            </a:br>
            <a:r>
              <a:rPr lang="ru-RU" sz="2400" dirty="0"/>
              <a:t>и поддержки детям ветеранов (участников) СВО  </a:t>
            </a:r>
            <a:br>
              <a:rPr lang="ru-RU" sz="2400" dirty="0"/>
            </a:br>
            <a:r>
              <a:rPr lang="ru-RU" sz="2400" dirty="0"/>
              <a:t>и членам их семей в очном и дистанционном режиме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235" y="1780862"/>
            <a:ext cx="115219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Информирование детей ветеранов (участников) СВО о гибели (смерти) родителя (законного представителя)</a:t>
            </a:r>
          </a:p>
          <a:p>
            <a:r>
              <a:rPr lang="ru-RU" sz="1600" dirty="0" smtClean="0"/>
              <a:t>2. Формирование отношения обучающегося к утрате.  </a:t>
            </a:r>
          </a:p>
          <a:p>
            <a:r>
              <a:rPr lang="ru-RU" sz="1600" dirty="0" smtClean="0"/>
              <a:t>  Отношение как несовершеннолетнего, так и совершеннолетнего лица к утрате должно  сложиться  из  трех  компонентов  –  когнитивного,  аффективного  и поведенческого: </a:t>
            </a:r>
          </a:p>
          <a:p>
            <a:r>
              <a:rPr lang="ru-RU" sz="1600" dirty="0" smtClean="0"/>
              <a:t>–  обучающемуся  важно  понять,  что  люди  вокруг  него  разделяют  его эмоции и готовы поддержать его; </a:t>
            </a:r>
          </a:p>
          <a:p>
            <a:r>
              <a:rPr lang="ru-RU" sz="1600" dirty="0" smtClean="0"/>
              <a:t>–  обучающемуся  важно  почувствовать,  что  он  продолжает  быть  значимым для оставшихся членов семьи; </a:t>
            </a:r>
          </a:p>
          <a:p>
            <a:r>
              <a:rPr lang="ru-RU" sz="1600" dirty="0" smtClean="0"/>
              <a:t>–  обучающегося  важно  сориентировать  на  дальнейшую  деятельность  и составить вместе с план действий на ближайшее будущее. </a:t>
            </a:r>
          </a:p>
          <a:p>
            <a:r>
              <a:rPr lang="ru-RU" sz="1600" dirty="0" smtClean="0"/>
              <a:t>3.  Педагогу-психологу / психологу  рекомендуется  довести  до  педагогических  работников  рекомендации  об  особенностях  взаимодействия  с  детьми  ветеранов  (участников)  СВО  при  пережитой  ими  острой  фазе  утраты  на разных  возрастных этапах (</a:t>
            </a:r>
            <a:r>
              <a:rPr lang="ru-RU" sz="1600" dirty="0" smtClean="0">
                <a:hlinkClick r:id="rId2" action="ppaction://hlinksldjump"/>
              </a:rPr>
              <a:t>Приложение № 2</a:t>
            </a:r>
            <a:r>
              <a:rPr lang="ru-RU" sz="1600" dirty="0" smtClean="0"/>
              <a:t>).  </a:t>
            </a:r>
          </a:p>
          <a:p>
            <a:r>
              <a:rPr lang="ru-RU" sz="1600" dirty="0" smtClean="0"/>
              <a:t>4.  Педагогическим  работникам  рекомендуется  применять  данные педагогом-психологом / психологом  рекомендации  в  учебной  деятельности  и в воспитательном процессе. </a:t>
            </a:r>
          </a:p>
          <a:p>
            <a:r>
              <a:rPr lang="ru-RU" sz="1600" dirty="0" smtClean="0"/>
              <a:t>5.  При  возникновении  кризисной  ситуации  у  обучающихся  целевой группы  предлагается руководствоваться  алгоритмами,  приведенными  в  рекомендациях  педагогу  в  ситуации  кризисного  состояния  обучающегося </a:t>
            </a:r>
          </a:p>
          <a:p>
            <a:r>
              <a:rPr lang="ru-RU" sz="1600" dirty="0" smtClean="0"/>
              <a:t>(</a:t>
            </a:r>
            <a:r>
              <a:rPr lang="ru-RU" sz="1600" dirty="0" smtClean="0">
                <a:hlinkClick r:id="rId3" action="ppaction://hlinksldjump"/>
              </a:rPr>
              <a:t>Приложение № 3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41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235" y="1852761"/>
            <a:ext cx="111201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Педагогу-психологу /  психологу  рекомендуется  разработать  и  (или)  применять  специальные  программы  кризисного  сопровождения  детей ветеранов  (участников)  СВО,  погибших  (умерших)  при  исполнении  обязанностей военной службы (службы) и осуществлять коррекционную работу по переживанию горя  с  обучающимися,  находящимися  в  состоянии  утраты  родителя,  –  участника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СВО, в очном и дистанционном режиме. 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С  целью  совершенствования  психолого-педагогических  компетенций педагогических  работников  при  оказании  психологической  помощи  и  поддержки детям  ветеранов  (участников)  СВО  рекомендуется  педагогам  освоить дополнительные  профессиональные  программы  повышения  квалификации, направленные на формирование психологических компетенций в области оказания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 обучающимся  в  стрессовых  состояниях,  состоянии  утраты  и  при психоэмоциональных  нарушениях  вследствие  переживания  психотравмирующих событий.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429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0" y="0"/>
            <a:ext cx="1447799" cy="14477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5235" y="1348800"/>
            <a:ext cx="115459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 Для  того,  чтобы  оперативно  преодолеть  тревожное  состояние  у обучающегося предлагаются следующие приемы: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«Контроль дыхания». Уменьшение физиологических симптомов тревоги возможно путем регулирования дыхания. Сделайте вместе с обучающимся глубокий вдох  животом  на  четыре  счета  и  выдох  на  шесть  счетов.  Повторяйте  в течение нескольких минут.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«5-4-3-2-1».  В  состоянии  острой  тревоги  человек,  как  правило, зацикливается  на  предмете  переживаний  и  почти  не  способен  отвлечься  от  него. 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снятия  остроты  состояния  может  быть  полезно  расширить  восприятие,  это поможет  взглянуть  на  свое  нынешнее  положение  более  объективно.  Попросите обучающегося  перечислить:  пять  вещей,  которые  он  может  видеть,  четыре  вещи, которые  он  может  потрогать,  три  вещи,  которые  он  может  услышать,  две  вещи, которые он можете обонять, и одну вещь, которую он может попробовать на вкус.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«Проговаривание  собственных  эмоций».  Осознанное  проговаривание собственных эмоций – действенный способ нейтрализации отрицательных эмоций, так  как  в  это  время  происходит  торможение  механизмов  нервной  системы, ввергающих людей в состояние аффекта. Попросите обучающегося как можно более четко  обозначить  и  назвать  эмоции,  что  он  испытывает.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Вербализованные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эмоции  и чувства обучающегося должны получить принятие со стороны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</a:p>
          <a:p>
            <a:pPr lvl="0" indent="35877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 приемы  могут  помочь  взрослому  установить  контакт  и  начать  разговор  с  детьми  ветеранов (участников)  СВО.  Постарайтесь  не  слишком  часто  заверять  их,  что  «все  хорошо»:  слишком  много  заверений  (особенно  если  они  не  вполне уместны)  на  самом  деле  может  усугубить  тревогу  в  долгосрочной  перспективе. </a:t>
            </a:r>
          </a:p>
          <a:p>
            <a:pPr lvl="0" indent="35877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 того,  чтобы  голословно  подбадривать,  вы  можете  помочь  обучающимся справиться  с  тревогой,  разъясняя  ему,  что  испытывать  тревогу  в  некоторых  ситуациях  –  это  нормально,  а  также  делясь  своим  личным  опытом  преодоления тревожности. </a:t>
            </a:r>
          </a:p>
          <a:p>
            <a:pPr lvl="0" algn="just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49977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871" y="252248"/>
            <a:ext cx="10707689" cy="1355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ветеранов (участников) СВО,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их семей, педагогических работников образовательной организации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возможности и ресурсах получения психологической помощи,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поддержки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6745" y="1700047"/>
            <a:ext cx="112408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 анонимной  кризисной  помощи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 по телефону 8 (800) 600-31-14  в круглосуточном режиме. Круглосуточная горячая линия  функционирует  на  базе  Федерального  координационного  центра  по  обеспечению  психологической  службы  в  системе  образования Российской Федерации МГППУ. Психологическая помощь и поддержка оказывается бесплатно, анонимно, конфиденциально.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 вопросам,  связанным  с  разногласиями  и  спорами  в  образовательных  организациях,  на  основе  использования  медиативного  и восстановительного подходов можно получить в рабочие дни с 9.00 до 18.00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по  телефону:  8  (800)  222-34-17.  Горячая  линия  также  включает  возможность получения  онлайн-консультации  через  форму  обращения  на  специализированной странице  официального  сайта  ФГБУ  «Центр  защиты  прав  и  интересов  детей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https://fcprc.ru.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организации  дополнительных  мер  поддержки  обучающихся  и  их  родителей  (законных  представителей)  семей  ветеранов  (участников)  СВО можно  воспользоваться  ресурсами государственного фонда поддержки  участников специальной  военной  операции  «Защитники  Отечества»,  созданного  Указом Президента  Российской  Федерации  от  3  апреля  2023 г.  № 232  (далее  –  Фонд). Маршрутизация  сопровождения  участников  СВО  и  членов  их  семей,  контакты Фонда  и  филиалов  Фонда  размещены  на  сайте  Фонда  в  сети  Интернет и  на  официальных  страницах  Фонда  в  социальных  сетях,  куда  можно  обратиться  по  вопросам  в  рамках  компетенции  Фонда,  установленной  законодательством Российской Федерации</a:t>
            </a:r>
            <a:r>
              <a:rPr lang="ru-RU" dirty="0" smtClean="0"/>
              <a:t>.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163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040" y="304665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Примерный протокол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27324" y="6211614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Andalus" pitchFamily="18" charset="-78"/>
              </a:rPr>
              <a:t>Приложение №1</a:t>
            </a:r>
            <a:endParaRPr lang="ru-RU" sz="1400" dirty="0">
              <a:cs typeface="Andalus" pitchFamily="18" charset="-78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24676" y="1068723"/>
            <a:ext cx="2723557" cy="3852193"/>
          </a:xfr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4605" y="1826832"/>
            <a:ext cx="2807752" cy="3971280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9680" y="1852073"/>
            <a:ext cx="2952314" cy="4175747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0290" y="1220020"/>
            <a:ext cx="2752690" cy="389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827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338" y="257368"/>
            <a:ext cx="1008117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О</a:t>
            </a:r>
            <a:r>
              <a:rPr lang="ru-RU" sz="3600" dirty="0" smtClean="0"/>
              <a:t>собенности  </a:t>
            </a:r>
            <a:r>
              <a:rPr lang="ru-RU" sz="3600" dirty="0"/>
              <a:t>взаимодействия  с  детьми  ветеранов  (участников)  СВО  при  пережитой  ими  острой  фазе  утраты  на разных  возрастных этапах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9544" y="2774731"/>
            <a:ext cx="11745309" cy="33580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При беседе с детьми младшего школьного возраста важно учитывать, что в возрасте от </a:t>
            </a:r>
            <a:r>
              <a:rPr lang="ru-RU" dirty="0" smtClean="0"/>
              <a:t>6 </a:t>
            </a:r>
            <a:r>
              <a:rPr lang="ru-RU" dirty="0"/>
              <a:t>до 11 лет могут дополнительно проявиться страх школы, замкнутость, трудности концентрации, разрыв с прежними друзьями – то есть, целый комплекс поведенческих проблем и проблем, связанных с обучением, включая школьную тревожность. Могут также появляться и обостряться жалобы на плохое самочувствие и боли. 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90386" y="6243145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Приложение №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4910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0262" y="520263"/>
            <a:ext cx="11114690" cy="577017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/>
              <a:t>    В </a:t>
            </a:r>
            <a:r>
              <a:rPr lang="ru-RU" dirty="0"/>
              <a:t>подростковом возрасте повышается риск обращения к неадаптивным формам </a:t>
            </a:r>
            <a:r>
              <a:rPr lang="ru-RU" dirty="0" err="1"/>
              <a:t>совладания</a:t>
            </a:r>
            <a:r>
              <a:rPr lang="ru-RU" dirty="0"/>
              <a:t> со стрессовой ситуацией – </a:t>
            </a:r>
            <a:r>
              <a:rPr lang="ru-RU" dirty="0" err="1"/>
              <a:t>аутоагрессивному</a:t>
            </a:r>
            <a:r>
              <a:rPr lang="ru-RU" dirty="0"/>
              <a:t> поведению, употреблению </a:t>
            </a:r>
            <a:r>
              <a:rPr lang="ru-RU" dirty="0" err="1"/>
              <a:t>психоактивных</a:t>
            </a:r>
            <a:r>
              <a:rPr lang="ru-RU" dirty="0"/>
              <a:t> веществ, а также противоправному и провокационному поведению. Переживания беспомощности и нестабильности мира могут быть очень болезненны в этом возрасте: эмоциональное оцепенение, проблемы в общении со сверстниками, депрессия, антисоциальное поведение, проблемы в обучении, суицидальные мысли, избегание каких-либо напоминаний о травматическом событии. Кроме того, в общении с детьми – родственниками жертв военных действий, родственниками людей, погибших (умерших) при исполнении обязанностей военной службы (службы), необходимо постоянное соблюдение следующих правил всеми участниками образовательных отношений: – Нельзя формировать у обучающегося идею о привлекательности смерти. Следует быть очень осторожным в описании причин смерти родителя. Не стоит рассказывать о смерти родителя как о сценарии, который захочет повторить обучающийся.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Абсолютно </a:t>
            </a:r>
            <a:r>
              <a:rPr lang="ru-RU" dirty="0"/>
              <a:t>недопустимо озвучивать любые тезисы, даже минимально напоминающие «Он герой, потому что отдал жизнь», «Он любил тебя, потому и отдал за тебя жизнь», «Своей смертью он доказал, что он хороший «человек» и прочие тезисы, героизирующие или восхваляющие факт смерти. </a:t>
            </a:r>
            <a:r>
              <a:rPr lang="ru-RU" dirty="0" err="1"/>
              <a:t>Конструктивнее</a:t>
            </a:r>
            <a:r>
              <a:rPr lang="ru-RU" dirty="0"/>
              <a:t> уделять больше внимания жизни и достижениям умершего. Каким он был человеком, каким хотел воспитать своего ребенка, каковы были его жизненные ценности. Таким образом, мы можем сделать упор на положительные стороны жизни и сохранить в памяти обучающегося именно самые лучшие моменты, которые остались от его родителя. – Недопустимо и описывать погибшего (умершего) родителя в негативном ключе. Для ребенка родитель в подавляющем большинстве случаев остается фигурой, с которой он себя во многом идентифицирует. Абсолютно недопустимо озвучивать тезисы наподобие «Он погиб, потому что слабо боролся», «Он подвел своих товарищей», «Он глупо поступил». Даже в случае, если в вашем восприятии существуют весомые причины для этого. Разрушение положительного эмоционального образа родителя в восприятии ребенка – это дополнительная </a:t>
            </a:r>
            <a:r>
              <a:rPr lang="ru-RU" dirty="0" err="1"/>
              <a:t>травматизация</a:t>
            </a:r>
            <a:r>
              <a:rPr lang="ru-RU" dirty="0"/>
              <a:t> его психики, итак переживающей потерю.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90386" y="6243145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Приложение №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292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2" y="162775"/>
            <a:ext cx="985344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Рекомендации педагогу в ситуации кризисного состояния обучающегося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3326486"/>
              </p:ext>
            </p:extLst>
          </p:nvPr>
        </p:nvGraphicFramePr>
        <p:xfrm>
          <a:off x="141889" y="977464"/>
          <a:ext cx="11508830" cy="5451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9146"/>
                <a:gridCol w="3197525"/>
                <a:gridCol w="5752159"/>
              </a:tblGrid>
              <a:tr h="268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Ситуации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Внешние признаки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Помощь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</a:tr>
              <a:tr h="2317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Алгоритм помощи в ситуациях вины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 выражение чувства печали, грусти. Слезы, плач. Попытка уйти, изолироваться.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Отказ от участия в празднике.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Убедите обучающегося, что с вами он может быть откровенен. Уточните, с чем связано возникшее чувство: возможно обучающийся переживает, что веселится в то время, как кто-то страдает или погиб.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Помогите проговорить все то, что хочет сказать обучающийся, но возможно стесняется / стыдиться: такое бывало раньше? Когда примерно началось, с чем связано?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Как считаешь, что было бы правильным в этой ситуации?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В чем твоя ответственность и как может проявиться твоя свобода в этой ситуации? (для детей дошкольного и младшего школьного возраста: что можно делать во время игры?).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Можно привести чувство вины в благодарность – и тому, перед кем ты чувствуешь вину тоже станет легче.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</a:tr>
              <a:tr h="1481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Алгоритм помощи в ситуациях обиды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Отказ от общения.  Противопоставление себя другому обучающемуся (коллективу).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Конфликтное общение.  Отчужденность.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 демонстративное поведение (сесть одному, отказаться от ролей и прочее)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Где живет твоя обида (в теле)? Как ты себя чувствуешь в такой момент?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А как хотелось бы чувствовать себя? Можем мы оставить твою обиду в этой комнате хотя бы до окончания праздника?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кем было бы не обидно общаться сейчас и в чем можно принять участие, чтобы тебе стало лучше?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</a:tr>
              <a:tr h="1324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Алгоритм помощи в ситуациях одиночества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Уклонение / избегание общения. Отказ от участия в совместной деятельности под различными предлогами. Отталкивающее поведение. Неловкость в присутствии других. Неспособность устанавливать связи / контакты.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Тебе нравится быть одному? Хочется, чтобы это заметили другие? Для чего?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С кем бы сейчас хотелось бы пообщаться? Постоять рядом?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Тебе хочется на всех обидеться, потому что ты один, а все веселятся? Во что можем поиграть (в чем поучаствовать),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чтобы тебе было не так одиноко?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5" marR="29505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32730" y="6457137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Приложение №3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974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039" y="777630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Общее положение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875" y="2123090"/>
            <a:ext cx="10386561" cy="3864430"/>
          </a:xfrm>
        </p:spPr>
        <p:txBody>
          <a:bodyPr>
            <a:normAutofit fontScale="92500"/>
          </a:bodyPr>
          <a:lstStyle/>
          <a:p>
            <a:pPr marL="0" indent="441325" algn="just">
              <a:buNone/>
            </a:pPr>
            <a:r>
              <a:rPr lang="ru-RU" dirty="0"/>
              <a:t>В целях оказания психолого-педагогической помощи обучающимся из числа </a:t>
            </a:r>
            <a:r>
              <a:rPr lang="ru-RU" dirty="0" smtClean="0"/>
              <a:t>семей  </a:t>
            </a:r>
            <a:r>
              <a:rPr lang="ru-RU" dirty="0"/>
              <a:t>ветеранов  (участников)  специальной  военной  операции  </a:t>
            </a:r>
            <a:r>
              <a:rPr lang="ru-RU" dirty="0" err="1"/>
              <a:t>Минпросвещения</a:t>
            </a:r>
            <a:r>
              <a:rPr lang="ru-RU" dirty="0"/>
              <a:t> </a:t>
            </a:r>
            <a:r>
              <a:rPr lang="ru-RU" dirty="0" smtClean="0"/>
              <a:t> России  </a:t>
            </a:r>
            <a:r>
              <a:rPr lang="ru-RU" dirty="0"/>
              <a:t>совместно  с  </a:t>
            </a:r>
            <a:r>
              <a:rPr lang="ru-RU" dirty="0" err="1"/>
              <a:t>Минобрнауки</a:t>
            </a:r>
            <a:r>
              <a:rPr lang="ru-RU" dirty="0"/>
              <a:t>  России  направляет  алгоритм  сопровождения  </a:t>
            </a:r>
            <a:r>
              <a:rPr lang="ru-RU" dirty="0" smtClean="0"/>
              <a:t>в  дошкольных  образовательных,  </a:t>
            </a:r>
            <a:r>
              <a:rPr lang="ru-RU" b="1" dirty="0" smtClean="0"/>
              <a:t>общеобразовательных,</a:t>
            </a:r>
            <a:r>
              <a:rPr lang="ru-RU" dirty="0" smtClean="0"/>
              <a:t>  профессиональных образовательных  организациях  и  образовательных  организациях  высшего образования  детей  </a:t>
            </a:r>
            <a:r>
              <a:rPr lang="ru-RU" dirty="0"/>
              <a:t>ветеранов  (участников)  специальной  военной  операции, </a:t>
            </a:r>
            <a:r>
              <a:rPr lang="ru-RU" dirty="0" smtClean="0"/>
              <a:t>обучающихся </a:t>
            </a:r>
            <a:r>
              <a:rPr lang="ru-RU" dirty="0"/>
              <a:t>в соответствующих организациях (далее – Алгоритм). </a:t>
            </a:r>
            <a:r>
              <a:rPr lang="ru-RU" dirty="0" smtClean="0"/>
              <a:t>Он  </a:t>
            </a:r>
            <a:r>
              <a:rPr lang="ru-RU" dirty="0"/>
              <a:t>включает  в  себя  </a:t>
            </a:r>
            <a:r>
              <a:rPr lang="ru-RU" b="1" dirty="0"/>
              <a:t>рекомендации  для  администрации,  педагогических </a:t>
            </a:r>
            <a:r>
              <a:rPr lang="ru-RU" b="1" dirty="0" smtClean="0"/>
              <a:t>работников  </a:t>
            </a:r>
            <a:r>
              <a:rPr lang="ru-RU" dirty="0"/>
              <a:t>(воспитателей  дошкольных  образовательных  организаций,  </a:t>
            </a:r>
            <a:r>
              <a:rPr lang="ru-RU" b="1" dirty="0"/>
              <a:t>классных </a:t>
            </a:r>
            <a:r>
              <a:rPr lang="ru-RU" b="1" dirty="0" smtClean="0"/>
              <a:t>руководителей</a:t>
            </a:r>
            <a:r>
              <a:rPr lang="ru-RU" b="1" dirty="0"/>
              <a:t>,</a:t>
            </a:r>
            <a:r>
              <a:rPr lang="ru-RU" dirty="0"/>
              <a:t> кураторов групп, заместителей деканов по воспитательной работе, </a:t>
            </a:r>
            <a:r>
              <a:rPr lang="ru-RU" dirty="0" smtClean="0"/>
              <a:t>социальных  </a:t>
            </a:r>
            <a:r>
              <a:rPr lang="ru-RU" dirty="0"/>
              <a:t>педагогов,  </a:t>
            </a:r>
            <a:r>
              <a:rPr lang="ru-RU" b="1" dirty="0"/>
              <a:t>педагогов-психологов </a:t>
            </a:r>
            <a:r>
              <a:rPr lang="ru-RU" dirty="0"/>
              <a:t> / </a:t>
            </a:r>
            <a:r>
              <a:rPr lang="ru-RU" b="1" dirty="0"/>
              <a:t> психологов</a:t>
            </a:r>
            <a:r>
              <a:rPr lang="ru-RU" dirty="0"/>
              <a:t>)  </a:t>
            </a:r>
            <a:r>
              <a:rPr lang="ru-RU" b="1" dirty="0"/>
              <a:t>и  иных  специалистов </a:t>
            </a:r>
            <a:r>
              <a:rPr lang="ru-RU" b="1" dirty="0" smtClean="0"/>
              <a:t>образовательных </a:t>
            </a:r>
            <a:r>
              <a:rPr lang="ru-RU" b="1" dirty="0"/>
              <a:t>организаций.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589689" cy="1529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919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xn----8sbanwvcjzh9e.xn--p1ai/800/600/http/psy-files.ru/wp-content/uploads/c/4/0/c408b3d36468865d32412033a872005c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46662" cy="12954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791" y="1203300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Адресат оказания помощи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5939" y="2585679"/>
            <a:ext cx="102293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категории  «дети  ветеранов  (участников)  специальной  военной  операции» применительно  к настоящему  Алгоритму  относятся  как  несовершеннолетние,  так и совершеннолетние лица, нуждающиеся в сопровождении.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ветеранов  (участников)  СВО,  военнослужащих,  погибших  или  получивших  увечье  (ранение,  травму,  контузию),  либо  заболевание  при  исполнении  обязанностей  военной  службы  (служебных  обязанностей) нуждаются  в  корректном,  внимательном  подходе  с  соблюдением  требований  по  защите  персональной  информации  и  этических  требований  в  организации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54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911" y="342900"/>
            <a:ext cx="10018713" cy="175259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> Алгоритм  </a:t>
            </a:r>
            <a:r>
              <a:rPr lang="ru-RU" dirty="0" smtClean="0"/>
              <a:t>организации сопровождения </a:t>
            </a:r>
            <a:r>
              <a:rPr lang="ru-RU" dirty="0"/>
              <a:t>по  следующим </a:t>
            </a:r>
            <a:r>
              <a:rPr lang="ru-RU" dirty="0" smtClean="0"/>
              <a:t>направлениям</a:t>
            </a:r>
            <a:r>
              <a:rPr lang="ru-RU" dirty="0"/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9134" y="2582221"/>
            <a:ext cx="101999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мониторинга  психологического  состояния  детей  ветеранов  (участников) СВО;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основных  направлений  психолого-педагогического сопровождения детей ветеранов (участников) СВО в период обучения;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проведения мероприятий, направленных  на формирование  в  образовательной  организации  необходимого  психологического  климата;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(или) восстановления психологического здоровья детей ветеранов (участников) СВО;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 экстренной  психологической  помощи,  психологической коррекции  и  поддержки  детям  ветеранов  (участников)  СВО  и  членам  их  семей  в очном и дистанционном режиме;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сетевого и  межведомственного  взаимодействия  для  оказания необходимой помощи и поддержки детей ветеранов (участников) СВО;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информирования детей ветеранов (участников) СВО, членов их семей, педагогических работников  образовательной организации о возможности и  ресурсах  получения  психологической  помощи,  психолого-педагогической поддержки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638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9" y="404647"/>
            <a:ext cx="9198305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Проведение мониторинга </a:t>
            </a:r>
            <a:r>
              <a:rPr lang="ru-RU" dirty="0"/>
              <a:t>психологического состояния  </a:t>
            </a:r>
            <a:r>
              <a:rPr lang="ru-RU" dirty="0" smtClean="0"/>
              <a:t>детей </a:t>
            </a:r>
            <a:r>
              <a:rPr lang="ru-RU" dirty="0"/>
              <a:t>ветеранов (участников) СВО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2421" y="2464300"/>
            <a:ext cx="10018713" cy="392974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dirty="0"/>
              <a:t>В отношении обучающихся, чьи родители (законные представители) являются </a:t>
            </a:r>
            <a:r>
              <a:rPr lang="ru-RU" dirty="0" smtClean="0"/>
              <a:t> ветеранами  </a:t>
            </a:r>
            <a:r>
              <a:rPr lang="ru-RU" dirty="0"/>
              <a:t>(участниками)  СВО,  в  образовательной  организации  рекомендуется </a:t>
            </a:r>
            <a:r>
              <a:rPr lang="ru-RU" dirty="0" smtClean="0"/>
              <a:t>классным руководителям образовательных </a:t>
            </a:r>
            <a:r>
              <a:rPr lang="ru-RU" dirty="0"/>
              <a:t>организаций, </a:t>
            </a:r>
            <a:r>
              <a:rPr lang="ru-RU" b="1" dirty="0" smtClean="0"/>
              <a:t>на  </a:t>
            </a:r>
            <a:r>
              <a:rPr lang="ru-RU" b="1" dirty="0"/>
              <a:t>постоянной </a:t>
            </a:r>
            <a:r>
              <a:rPr lang="ru-RU" b="1" dirty="0" smtClean="0"/>
              <a:t>основе  </a:t>
            </a:r>
            <a:r>
              <a:rPr lang="ru-RU" b="1" dirty="0"/>
              <a:t>проводить  мониторинг  </a:t>
            </a:r>
            <a:r>
              <a:rPr lang="ru-RU" dirty="0"/>
              <a:t>психологического  состояния  детей  ветеранов </a:t>
            </a:r>
            <a:r>
              <a:rPr lang="ru-RU" dirty="0" smtClean="0"/>
              <a:t>(</a:t>
            </a:r>
            <a:r>
              <a:rPr lang="ru-RU" dirty="0"/>
              <a:t>участников) СВО.  </a:t>
            </a:r>
          </a:p>
          <a:p>
            <a:pPr marL="0" indent="358775" algn="just">
              <a:buNone/>
            </a:pPr>
            <a:r>
              <a:rPr lang="ru-RU" dirty="0"/>
              <a:t>При  выявлении  признаков  неблагоприятных  и  деструктивных  состояний  </a:t>
            </a:r>
            <a:r>
              <a:rPr lang="ru-RU" dirty="0" smtClean="0"/>
              <a:t>у </a:t>
            </a:r>
            <a:r>
              <a:rPr lang="ru-RU" dirty="0"/>
              <a:t>обучающихся, нуждающихся в повышенном психолого-педагогическом внимании </a:t>
            </a:r>
            <a:r>
              <a:rPr lang="ru-RU" dirty="0" smtClean="0"/>
              <a:t>(</a:t>
            </a:r>
            <a:r>
              <a:rPr lang="ru-RU" dirty="0"/>
              <a:t>далее  –  ПППВ),  целесообразно  организовать  взаимодействие  с  </a:t>
            </a:r>
            <a:r>
              <a:rPr lang="ru-RU" dirty="0" smtClean="0"/>
              <a:t>педагогами-психологами </a:t>
            </a:r>
            <a:r>
              <a:rPr lang="ru-RU" dirty="0"/>
              <a:t>/ психологами,  а  также  родителем  (законным  представителем),  </a:t>
            </a:r>
            <a:r>
              <a:rPr lang="ru-RU" dirty="0" smtClean="0"/>
              <a:t>не </a:t>
            </a:r>
            <a:r>
              <a:rPr lang="ru-RU" dirty="0"/>
              <a:t>участвующим в СВО.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730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497" y="209456"/>
            <a:ext cx="10198328" cy="1752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 ПРИМЕРНОГО  ПРОТОКОЛА СТАНДАРТИЗИРОВАННОГО  (НЕСТАНДАРТИЗИРОВАННОГО)  НАБЛЮДЕНИЯ  ЗА  ДЕТЬМИ ВЕТЕРАНОВ (УЧАСТНИКОВ)  СВО  (ДАЛЕЕ  –  ПРИМЕРНЫЙ  ПРОТОКОЛ), ПРИ ОСУЩЕСТВЛЕНИИ МОНИТОРИНГА СОСТОЯНИЯ ДЕТЕЙ ВЕТЕРАНОВ (УЧАСТНИКОВ) СВО</a:t>
            </a:r>
            <a:endParaRPr lang="ru-RU" sz="1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484310" y="1883229"/>
            <a:ext cx="10321247" cy="4191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Наряду  </a:t>
            </a:r>
            <a:r>
              <a:rPr lang="ru-RU" dirty="0"/>
              <a:t>с  предложенным  перечнем  в  качестве  источников  сведений  могут </a:t>
            </a:r>
            <a:r>
              <a:rPr lang="ru-RU" dirty="0" smtClean="0"/>
              <a:t>выступать  </a:t>
            </a:r>
            <a:r>
              <a:rPr lang="ru-RU" dirty="0"/>
              <a:t>психологические  заключения  (справки)  (их  составление  рекомендуется </a:t>
            </a:r>
            <a:r>
              <a:rPr lang="ru-RU" dirty="0" smtClean="0"/>
              <a:t>педагогу-психологу </a:t>
            </a:r>
            <a:r>
              <a:rPr lang="ru-RU" dirty="0"/>
              <a:t>/ психологу),  а  в  случае,  если  это  несовершеннолетний,  </a:t>
            </a:r>
            <a:r>
              <a:rPr lang="ru-RU" dirty="0" smtClean="0"/>
              <a:t>то </a:t>
            </a:r>
            <a:r>
              <a:rPr lang="ru-RU" dirty="0"/>
              <a:t>дополнительно – результаты наблюдений педагогических работников, родителей </a:t>
            </a:r>
            <a:r>
              <a:rPr lang="ru-RU" dirty="0" smtClean="0"/>
              <a:t>(</a:t>
            </a:r>
            <a:r>
              <a:rPr lang="ru-RU" dirty="0"/>
              <a:t>законных  представителей)  обучающегося,  а  также  справки  (заключения) </a:t>
            </a:r>
            <a:r>
              <a:rPr lang="ru-RU" dirty="0" smtClean="0"/>
              <a:t>профильных </a:t>
            </a:r>
            <a:r>
              <a:rPr lang="ru-RU" dirty="0"/>
              <a:t>специалистов (при наличии).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Примерный </a:t>
            </a:r>
            <a:r>
              <a:rPr lang="ru-RU" dirty="0"/>
              <a:t>протокол рекомендуется к заполнению на обучающегося из семьи </a:t>
            </a:r>
          </a:p>
          <a:p>
            <a:pPr marL="0" indent="0">
              <a:buNone/>
            </a:pPr>
            <a:r>
              <a:rPr lang="ru-RU" dirty="0"/>
              <a:t>ветерана (участника) СВО </a:t>
            </a:r>
            <a:r>
              <a:rPr lang="ru-RU" dirty="0" smtClean="0"/>
              <a:t>классным руководителям образовательных организаций,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заместителем  </a:t>
            </a:r>
            <a:r>
              <a:rPr lang="ru-RU" dirty="0"/>
              <a:t>по </a:t>
            </a:r>
            <a:r>
              <a:rPr lang="ru-RU" dirty="0" smtClean="0"/>
              <a:t>воспитательной </a:t>
            </a:r>
            <a:r>
              <a:rPr lang="ru-RU" dirty="0"/>
              <a:t>работе совместно или на основе наблюдений родителей (законных </a:t>
            </a:r>
            <a:r>
              <a:rPr lang="ru-RU" dirty="0" smtClean="0"/>
              <a:t>представителей</a:t>
            </a:r>
            <a:r>
              <a:rPr lang="ru-RU" dirty="0"/>
              <a:t>) обучающихся, не участвующих в СВО (</a:t>
            </a:r>
            <a:r>
              <a:rPr lang="ru-RU" dirty="0">
                <a:hlinkClick r:id="rId2" action="ppaction://hlinksldjump"/>
              </a:rPr>
              <a:t>Приложение № 1</a:t>
            </a:r>
            <a:r>
              <a:rPr lang="ru-RU" dirty="0"/>
              <a:t>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74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659" y="635741"/>
            <a:ext cx="8683348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Взаимодействие специалистов в МБОУ по </a:t>
            </a:r>
            <a:r>
              <a:rPr lang="ru-RU" sz="3600" dirty="0"/>
              <a:t>сопровождению </a:t>
            </a:r>
            <a:r>
              <a:rPr lang="ru-RU" sz="3600" dirty="0" smtClean="0"/>
              <a:t>детей  </a:t>
            </a:r>
            <a:r>
              <a:rPr lang="ru-RU" sz="3600" dirty="0"/>
              <a:t>ветеранов  (участников)  </a:t>
            </a:r>
            <a:r>
              <a:rPr lang="ru-RU" sz="3600" dirty="0" smtClean="0"/>
              <a:t>СВО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29709" y="2648607"/>
            <a:ext cx="9695793" cy="370174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     Работа  </a:t>
            </a:r>
            <a:r>
              <a:rPr lang="ru-RU" dirty="0"/>
              <a:t>с  обучающимися,  включенными  в  группу  ПППВ,  осуществляется </a:t>
            </a:r>
            <a:r>
              <a:rPr lang="ru-RU" dirty="0" smtClean="0"/>
              <a:t>командой  </a:t>
            </a:r>
            <a:r>
              <a:rPr lang="ru-RU" dirty="0"/>
              <a:t>педагогического  коллектива  образовательной  организации,  в  которой  </a:t>
            </a:r>
            <a:r>
              <a:rPr lang="ru-RU" dirty="0" smtClean="0"/>
              <a:t>педагог-психолог </a:t>
            </a:r>
            <a:r>
              <a:rPr lang="ru-RU" dirty="0"/>
              <a:t>/ психолог  может  выступать  организатором  взаимодействия,  </a:t>
            </a:r>
            <a:r>
              <a:rPr lang="ru-RU" dirty="0" smtClean="0"/>
              <a:t>а  </a:t>
            </a:r>
            <a:r>
              <a:rPr lang="ru-RU" dirty="0"/>
              <a:t>также  при  необходимости  рекомендуется  привлекать  других  специалистов  </a:t>
            </a:r>
            <a:r>
              <a:rPr lang="ru-RU" dirty="0" smtClean="0"/>
              <a:t>в  </a:t>
            </a:r>
            <a:r>
              <a:rPr lang="ru-RU" dirty="0"/>
              <a:t>рамках  межотраслевого  и  </a:t>
            </a:r>
            <a:r>
              <a:rPr lang="ru-RU" dirty="0" smtClean="0"/>
              <a:t>межведомственного  </a:t>
            </a:r>
            <a:r>
              <a:rPr lang="ru-RU" dirty="0"/>
              <a:t>взаимодействия  по  вопросу </a:t>
            </a:r>
            <a:r>
              <a:rPr lang="ru-RU" dirty="0" smtClean="0"/>
              <a:t>сопровождения </a:t>
            </a:r>
            <a:r>
              <a:rPr lang="ru-RU" dirty="0"/>
              <a:t>семей ветеранов (участников) </a:t>
            </a:r>
            <a:r>
              <a:rPr lang="ru-RU" dirty="0" smtClean="0"/>
              <a:t>СВО 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  О  </a:t>
            </a:r>
            <a:r>
              <a:rPr lang="ru-RU" dirty="0"/>
              <a:t>результатах  мониторинга  психологического  состояния  детей  ветеранов </a:t>
            </a:r>
            <a:r>
              <a:rPr lang="ru-RU" dirty="0" smtClean="0"/>
              <a:t>(</a:t>
            </a:r>
            <a:r>
              <a:rPr lang="ru-RU" dirty="0"/>
              <a:t>участников)  СВО,  включенных  в  группу  ПППВ,  педагогу-психологу / психологу </a:t>
            </a:r>
            <a:r>
              <a:rPr lang="ru-RU" dirty="0" smtClean="0"/>
              <a:t>рекомендуется </a:t>
            </a:r>
            <a:r>
              <a:rPr lang="ru-RU" dirty="0"/>
              <a:t>еженедельно докладывать своему непосредственному руководителю </a:t>
            </a:r>
            <a:r>
              <a:rPr lang="ru-RU" dirty="0" smtClean="0"/>
              <a:t>в </a:t>
            </a:r>
            <a:r>
              <a:rPr lang="ru-RU" dirty="0"/>
              <a:t>образовательной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767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9807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400" dirty="0"/>
              <a:t> Основные направления психолого-педагогического сопровождения </a:t>
            </a:r>
            <a:br>
              <a:rPr lang="ru-RU" sz="2400" dirty="0"/>
            </a:br>
            <a:r>
              <a:rPr lang="ru-RU" sz="2400" dirty="0"/>
              <a:t>обучающихся – детей ветеранов (участников) СВО, и их родителей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25" b="98594" l="4141" r="98281">
                        <a14:foregroundMark x1="40625" y1="42500" x2="47813" y2="2969"/>
                        <a14:foregroundMark x1="55859" y1="33594" x2="91484" y2="84609"/>
                        <a14:foregroundMark x1="59062" y1="91016" x2="39766" y2="91484"/>
                        <a14:foregroundMark x1="25703" y1="9688" x2="6172" y2="32656"/>
                        <a14:foregroundMark x1="3672" y1="41875" x2="4297" y2="55625"/>
                        <a14:foregroundMark x1="33516" y1="95625" x2="36953" y2="94922"/>
                        <a14:foregroundMark x1="61797" y1="62969" x2="61797" y2="62969"/>
                        <a14:foregroundMark x1="97188" y1="47813" x2="98359" y2="53984"/>
                        <a14:foregroundMark x1="77656" y1="89453" x2="77656" y2="89453"/>
                        <a14:foregroundMark x1="76016" y1="88984" x2="70547" y2="90547"/>
                        <a14:foregroundMark x1="27578" y1="79297" x2="27578" y2="79297"/>
                        <a14:foregroundMark x1="26406" y1="78359" x2="24297" y2="76797"/>
                        <a14:foregroundMark x1="5703" y1="82266" x2="8203" y2="81406"/>
                        <a14:foregroundMark x1="47578" y1="98594" x2="53047" y2="9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252248"/>
            <a:ext cx="1447799" cy="1447799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271220382"/>
              </p:ext>
            </p:extLst>
          </p:nvPr>
        </p:nvGraphicFramePr>
        <p:xfrm>
          <a:off x="365235" y="252249"/>
          <a:ext cx="11711151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92166" y="776717"/>
            <a:ext cx="8814253" cy="1021556"/>
          </a:xfrm>
          <a:prstGeom prst="round2Diag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педагога-психолога /  психолога  по  психологическому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сопровождению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ветеранов (участников) СВО осуществляется по следующим  направлениям: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21987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330</TotalTime>
  <Words>2741</Words>
  <Application>Microsoft Office PowerPoint</Application>
  <PresentationFormat>Произвольный</PresentationFormat>
  <Paragraphs>117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АЛГОРИТМ   сопровождения в общеобразовательных учреждениях детей ветеранов (участников) специальной  военной операции, в целях  оказания таким детям необходимой помощи, в том числе психологической </vt:lpstr>
      <vt:lpstr>Общее положение</vt:lpstr>
      <vt:lpstr>Слайд 3</vt:lpstr>
      <vt:lpstr>Адресат оказания помощи</vt:lpstr>
      <vt:lpstr> Алгоритм  организации сопровождения по  следующим направлениям: </vt:lpstr>
      <vt:lpstr>Проведение мониторинга психологического состояния  детей ветеранов (участников) СВО </vt:lpstr>
      <vt:lpstr>форма  ПРИМЕРНОГО  ПРОТОКОЛА СТАНДАРТИЗИРОВАННОГО  (НЕСТАНДАРТИЗИРОВАННОГО)  НАБЛЮДЕНИЯ  ЗА  ДЕТЬМИ ВЕТЕРАНОВ (УЧАСТНИКОВ)  СВО  (ДАЛЕЕ  –  ПРИМЕРНЫЙ  ПРОТОКОЛ), ПРИ ОСУЩЕСТВЛЕНИИ МОНИТОРИНГА СОСТОЯНИЯ ДЕТЕЙ ВЕТЕРАНОВ (УЧАСТНИКОВ) СВО</vt:lpstr>
      <vt:lpstr>Взаимодействие специалистов в МБОУ по сопровождению детей  ветеранов  (участников)  СВО</vt:lpstr>
      <vt:lpstr> Основные направления психолого-педагогического сопровождения  обучающихся – детей ветеранов (участников) СВО, и их родителей </vt:lpstr>
      <vt:lpstr>Содержание  коррекционно-развивающей  работы  с  обучающимися  целевой группы, в том числе работа по восстановлению и реабилитации, предполагает:  </vt:lpstr>
      <vt:lpstr>Организация и проведение мероприятий, направленных   на формирование в образовательной организации необходимого  психологического климата для сохранения и (или) восстановления  психологического здоровья детей ветеранов (участников) СВО </vt:lpstr>
      <vt:lpstr>Оказание экстренной психологической помощи, психологической коррекции  и поддержки детям ветеранов (участников) СВО   и членам их семей в очном и дистанционном режиме </vt:lpstr>
      <vt:lpstr>Слайд 13</vt:lpstr>
      <vt:lpstr>Слайд 14</vt:lpstr>
      <vt:lpstr>Информирование детей ветеранов (участников) СВО,   членов их семей, педагогических работников образовательной организации   о возможности и ресурсах получения психологической помощи,   психолого-педагогической поддержки </vt:lpstr>
      <vt:lpstr>Примерный протокол</vt:lpstr>
      <vt:lpstr>Особенности  взаимодействия  с  детьми  ветеранов  (участников)  СВО  при  пережитой  ими  острой  фазе  утраты  на разных  возрастных этапах</vt:lpstr>
      <vt:lpstr>Слайд 18</vt:lpstr>
      <vt:lpstr>Рекомендации педагогу в ситуации кризисного состояния обучающегося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кактус</cp:lastModifiedBy>
  <cp:revision>37</cp:revision>
  <dcterms:created xsi:type="dcterms:W3CDTF">2023-09-13T06:11:20Z</dcterms:created>
  <dcterms:modified xsi:type="dcterms:W3CDTF">2025-03-20T12:29:21Z</dcterms:modified>
</cp:coreProperties>
</file>